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60" r:id="rId2"/>
    <p:sldId id="261" r:id="rId3"/>
    <p:sldId id="291" r:id="rId4"/>
    <p:sldId id="283" r:id="rId5"/>
    <p:sldId id="284" r:id="rId6"/>
    <p:sldId id="285" r:id="rId7"/>
    <p:sldId id="286" r:id="rId8"/>
    <p:sldId id="287" r:id="rId9"/>
    <p:sldId id="288" r:id="rId10"/>
    <p:sldId id="289" r:id="rId11"/>
    <p:sldId id="290" r:id="rId12"/>
    <p:sldId id="267" r:id="rId13"/>
    <p:sldId id="265" r:id="rId14"/>
    <p:sldId id="266" r:id="rId15"/>
    <p:sldId id="271" r:id="rId16"/>
    <p:sldId id="272" r:id="rId17"/>
    <p:sldId id="268" r:id="rId18"/>
    <p:sldId id="264" r:id="rId19"/>
    <p:sldId id="269" r:id="rId20"/>
    <p:sldId id="257" r:id="rId21"/>
    <p:sldId id="270" r:id="rId22"/>
    <p:sldId id="279" r:id="rId23"/>
    <p:sldId id="280" r:id="rId24"/>
    <p:sldId id="282" r:id="rId25"/>
    <p:sldId id="281" r:id="rId26"/>
    <p:sldId id="275" r:id="rId27"/>
    <p:sldId id="273" r:id="rId28"/>
    <p:sldId id="274" r:id="rId29"/>
    <p:sldId id="278" r:id="rId30"/>
    <p:sldId id="276" r:id="rId31"/>
    <p:sldId id="277"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Ge8RTIVyjvtyY9M/jtJCeg==" hashData="YT3xaxwcKvJYp4O0EMOM2Qd13TU="/>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608" y="-4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1670CF-EC4E-4F08-B976-CD13D3280E15}"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B0E9D-E0E1-4057-BE00-523015DFB822}" type="slidenum">
              <a:rPr lang="en-US" smtClean="0"/>
              <a:t>‹#›</a:t>
            </a:fld>
            <a:endParaRPr lang="en-US"/>
          </a:p>
        </p:txBody>
      </p:sp>
    </p:spTree>
    <p:extLst>
      <p:ext uri="{BB962C8B-B14F-4D97-AF65-F5344CB8AC3E}">
        <p14:creationId xmlns:p14="http://schemas.microsoft.com/office/powerpoint/2010/main" val="1050296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1670CF-EC4E-4F08-B976-CD13D3280E15}"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B0E9D-E0E1-4057-BE00-523015DFB822}" type="slidenum">
              <a:rPr lang="en-US" smtClean="0"/>
              <a:t>‹#›</a:t>
            </a:fld>
            <a:endParaRPr lang="en-US"/>
          </a:p>
        </p:txBody>
      </p:sp>
    </p:spTree>
    <p:extLst>
      <p:ext uri="{BB962C8B-B14F-4D97-AF65-F5344CB8AC3E}">
        <p14:creationId xmlns:p14="http://schemas.microsoft.com/office/powerpoint/2010/main" val="196439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1670CF-EC4E-4F08-B976-CD13D3280E15}"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B0E9D-E0E1-4057-BE00-523015DFB822}" type="slidenum">
              <a:rPr lang="en-US" smtClean="0"/>
              <a:t>‹#›</a:t>
            </a:fld>
            <a:endParaRPr lang="en-US"/>
          </a:p>
        </p:txBody>
      </p:sp>
    </p:spTree>
    <p:extLst>
      <p:ext uri="{BB962C8B-B14F-4D97-AF65-F5344CB8AC3E}">
        <p14:creationId xmlns:p14="http://schemas.microsoft.com/office/powerpoint/2010/main" val="322380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1670CF-EC4E-4F08-B976-CD13D3280E15}"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B0E9D-E0E1-4057-BE00-523015DFB822}" type="slidenum">
              <a:rPr lang="en-US" smtClean="0"/>
              <a:t>‹#›</a:t>
            </a:fld>
            <a:endParaRPr lang="en-US"/>
          </a:p>
        </p:txBody>
      </p:sp>
    </p:spTree>
    <p:extLst>
      <p:ext uri="{BB962C8B-B14F-4D97-AF65-F5344CB8AC3E}">
        <p14:creationId xmlns:p14="http://schemas.microsoft.com/office/powerpoint/2010/main" val="137901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1670CF-EC4E-4F08-B976-CD13D3280E15}" type="datetimeFigureOut">
              <a:rPr lang="en-US" smtClean="0"/>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B0E9D-E0E1-4057-BE00-523015DFB822}" type="slidenum">
              <a:rPr lang="en-US" smtClean="0"/>
              <a:t>‹#›</a:t>
            </a:fld>
            <a:endParaRPr lang="en-US"/>
          </a:p>
        </p:txBody>
      </p:sp>
    </p:spTree>
    <p:extLst>
      <p:ext uri="{BB962C8B-B14F-4D97-AF65-F5344CB8AC3E}">
        <p14:creationId xmlns:p14="http://schemas.microsoft.com/office/powerpoint/2010/main" val="2695620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1670CF-EC4E-4F08-B976-CD13D3280E15}"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B0E9D-E0E1-4057-BE00-523015DFB822}" type="slidenum">
              <a:rPr lang="en-US" smtClean="0"/>
              <a:t>‹#›</a:t>
            </a:fld>
            <a:endParaRPr lang="en-US"/>
          </a:p>
        </p:txBody>
      </p:sp>
    </p:spTree>
    <p:extLst>
      <p:ext uri="{BB962C8B-B14F-4D97-AF65-F5344CB8AC3E}">
        <p14:creationId xmlns:p14="http://schemas.microsoft.com/office/powerpoint/2010/main" val="146568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1670CF-EC4E-4F08-B976-CD13D3280E15}" type="datetimeFigureOut">
              <a:rPr lang="en-US" smtClean="0"/>
              <a:t>7/25/2016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B0E9D-E0E1-4057-BE00-523015DFB822}" type="slidenum">
              <a:rPr lang="en-US" smtClean="0"/>
              <a:t>‹#›</a:t>
            </a:fld>
            <a:endParaRPr lang="en-US"/>
          </a:p>
        </p:txBody>
      </p:sp>
    </p:spTree>
    <p:extLst>
      <p:ext uri="{BB962C8B-B14F-4D97-AF65-F5344CB8AC3E}">
        <p14:creationId xmlns:p14="http://schemas.microsoft.com/office/powerpoint/2010/main" val="143317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1670CF-EC4E-4F08-B976-CD13D3280E15}" type="datetimeFigureOut">
              <a:rPr lang="en-US" smtClean="0"/>
              <a:t>7/25/2016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B0E9D-E0E1-4057-BE00-523015DFB822}" type="slidenum">
              <a:rPr lang="en-US" smtClean="0"/>
              <a:t>‹#›</a:t>
            </a:fld>
            <a:endParaRPr lang="en-US"/>
          </a:p>
        </p:txBody>
      </p:sp>
    </p:spTree>
    <p:extLst>
      <p:ext uri="{BB962C8B-B14F-4D97-AF65-F5344CB8AC3E}">
        <p14:creationId xmlns:p14="http://schemas.microsoft.com/office/powerpoint/2010/main" val="5195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670CF-EC4E-4F08-B976-CD13D3280E15}" type="datetimeFigureOut">
              <a:rPr lang="en-US" smtClean="0"/>
              <a:t>7/25/2016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B0E9D-E0E1-4057-BE00-523015DFB822}" type="slidenum">
              <a:rPr lang="en-US" smtClean="0"/>
              <a:t>‹#›</a:t>
            </a:fld>
            <a:endParaRPr lang="en-US"/>
          </a:p>
        </p:txBody>
      </p:sp>
    </p:spTree>
    <p:extLst>
      <p:ext uri="{BB962C8B-B14F-4D97-AF65-F5344CB8AC3E}">
        <p14:creationId xmlns:p14="http://schemas.microsoft.com/office/powerpoint/2010/main" val="166564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670CF-EC4E-4F08-B976-CD13D3280E15}"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B0E9D-E0E1-4057-BE00-523015DFB822}" type="slidenum">
              <a:rPr lang="en-US" smtClean="0"/>
              <a:t>‹#›</a:t>
            </a:fld>
            <a:endParaRPr lang="en-US"/>
          </a:p>
        </p:txBody>
      </p:sp>
    </p:spTree>
    <p:extLst>
      <p:ext uri="{BB962C8B-B14F-4D97-AF65-F5344CB8AC3E}">
        <p14:creationId xmlns:p14="http://schemas.microsoft.com/office/powerpoint/2010/main" val="237738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670CF-EC4E-4F08-B976-CD13D3280E15}" type="datetimeFigureOut">
              <a:rPr lang="en-US" smtClean="0"/>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B0E9D-E0E1-4057-BE00-523015DFB822}" type="slidenum">
              <a:rPr lang="en-US" smtClean="0"/>
              <a:t>‹#›</a:t>
            </a:fld>
            <a:endParaRPr lang="en-US"/>
          </a:p>
        </p:txBody>
      </p:sp>
    </p:spTree>
    <p:extLst>
      <p:ext uri="{BB962C8B-B14F-4D97-AF65-F5344CB8AC3E}">
        <p14:creationId xmlns:p14="http://schemas.microsoft.com/office/powerpoint/2010/main" val="118768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670CF-EC4E-4F08-B976-CD13D3280E15}" type="datetimeFigureOut">
              <a:rPr lang="en-US" smtClean="0"/>
              <a:t>7/25/2016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B0E9D-E0E1-4057-BE00-523015DFB822}" type="slidenum">
              <a:rPr lang="en-US" smtClean="0"/>
              <a:t>‹#›</a:t>
            </a:fld>
            <a:endParaRPr lang="en-US"/>
          </a:p>
        </p:txBody>
      </p:sp>
    </p:spTree>
    <p:extLst>
      <p:ext uri="{BB962C8B-B14F-4D97-AF65-F5344CB8AC3E}">
        <p14:creationId xmlns:p14="http://schemas.microsoft.com/office/powerpoint/2010/main" val="1269480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singingschool.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ingingschool.or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facebook.com/TNSS1946/"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962150"/>
            <a:ext cx="9105900" cy="1470025"/>
          </a:xfrm>
        </p:spPr>
        <p:txBody>
          <a:bodyPr>
            <a:normAutofit/>
          </a:bodyPr>
          <a:lstStyle/>
          <a:p>
            <a:r>
              <a:rPr lang="en-US" dirty="0" smtClean="0"/>
              <a:t>These Exercises Are Provided by the </a:t>
            </a:r>
            <a:br>
              <a:rPr lang="en-US" dirty="0" smtClean="0"/>
            </a:br>
            <a:r>
              <a:rPr lang="en-US" b="1" dirty="0" smtClean="0"/>
              <a:t>Texas Normal Singing School</a:t>
            </a:r>
            <a:endParaRPr lang="en-US" b="1" dirty="0"/>
          </a:p>
        </p:txBody>
      </p:sp>
      <p:sp>
        <p:nvSpPr>
          <p:cNvPr id="3" name="Subtitle 2"/>
          <p:cNvSpPr>
            <a:spLocks noGrp="1"/>
          </p:cNvSpPr>
          <p:nvPr>
            <p:ph type="subTitle" idx="1"/>
          </p:nvPr>
        </p:nvSpPr>
        <p:spPr>
          <a:xfrm>
            <a:off x="2705100" y="5029200"/>
            <a:ext cx="6400800" cy="1752600"/>
          </a:xfrm>
        </p:spPr>
        <p:txBody>
          <a:bodyPr>
            <a:normAutofit fontScale="85000" lnSpcReduction="20000"/>
          </a:bodyPr>
          <a:lstStyle/>
          <a:p>
            <a:pPr algn="r"/>
            <a:r>
              <a:rPr lang="en-US" dirty="0" smtClean="0"/>
              <a:t>Shape Note </a:t>
            </a:r>
          </a:p>
          <a:p>
            <a:pPr algn="r"/>
            <a:r>
              <a:rPr lang="en-US" dirty="0" smtClean="0"/>
              <a:t>Sight Singing Curriculum</a:t>
            </a:r>
          </a:p>
          <a:p>
            <a:pPr algn="r"/>
            <a:r>
              <a:rPr lang="en-US" i="1" dirty="0" smtClean="0"/>
              <a:t>developed by </a:t>
            </a:r>
          </a:p>
          <a:p>
            <a:pPr algn="r"/>
            <a:r>
              <a:rPr lang="en-US" dirty="0" smtClean="0"/>
              <a:t>Clinton Davis &amp; Levi Sisemore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 y="36576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Singing School at Abilene Christian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154305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276600" y="3584575"/>
            <a:ext cx="5867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hlinkClick r:id="rId4"/>
              </a:rPr>
              <a:t>www.SingingSchool.org</a:t>
            </a:r>
            <a:endParaRPr lang="en-US" b="1" dirty="0"/>
          </a:p>
        </p:txBody>
      </p:sp>
    </p:spTree>
    <p:extLst>
      <p:ext uri="{BB962C8B-B14F-4D97-AF65-F5344CB8AC3E}">
        <p14:creationId xmlns:p14="http://schemas.microsoft.com/office/powerpoint/2010/main" val="1491792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SyQuest\Documents\Singing Workshops\Music Glyphs\Shapes\Ti-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7924800" cy="670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698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24882" y="381000"/>
            <a:ext cx="8490518" cy="5983857"/>
            <a:chOff x="424882" y="381000"/>
            <a:chExt cx="8490518" cy="5983857"/>
          </a:xfrm>
        </p:grpSpPr>
        <p:pic>
          <p:nvPicPr>
            <p:cNvPr id="4" name="Picture 2" descr="C:\Users\SyQuest\Documents\Singing Workshops\Music Glyphs\Shapes\Do-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882" y="5221857"/>
              <a:ext cx="135163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yQuest\Documents\Singing Workshops\Music Glyphs\Shapes\Ti-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3771" y="1994619"/>
              <a:ext cx="1351629"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yQuest\Documents\Singing Workshops\Music Glyphs\Shapes\La-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3770" y="3608238"/>
              <a:ext cx="135163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yQuest\Documents\Singing Workshops\Music Glyphs\Shapes\Sol-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9047" y="3608238"/>
              <a:ext cx="135163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yQuest\Documents\Singing Workshops\Music Glyphs\Shapes\Fa-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24882" y="381000"/>
              <a:ext cx="135163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yQuest\Documents\Singing Workshops\Music Glyphs\Shapes\Mi-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9605" y="3608238"/>
              <a:ext cx="1351629"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SyQuest\Documents\Singing Workshops\Music Glyphs\Shapes\Re-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882" y="3608238"/>
              <a:ext cx="135163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SyQuest\Documents\Singing Workshops\Music Glyphs\Shapes\Re-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9604" y="5221857"/>
              <a:ext cx="135163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yQuest\Documents\Singing Workshops\Music Glyphs\Shapes\Mi-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4327" y="5221857"/>
              <a:ext cx="1351629"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yQuest\Documents\Singing Workshops\Music Glyphs\Shapes\Fa-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779047" y="5221857"/>
              <a:ext cx="135163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SyQuest\Documents\Singing Workshops\Music Glyphs\Shapes\Sol-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3770" y="5221857"/>
              <a:ext cx="135163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yQuest\Documents\Singing Workshops\Music Glyphs\Shapes\Do-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3770" y="381000"/>
              <a:ext cx="135163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SyQuest\Documents\Singing Workshops\Music Glyphs\Shapes\Ti-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9048" y="381000"/>
              <a:ext cx="1351629"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SyQuest\Documents\Singing Workshops\Music Glyphs\Shapes\La-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9047" y="1994619"/>
              <a:ext cx="135163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SyQuest\Documents\Singing Workshops\Music Glyphs\Shapes\Mi-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883" y="1994619"/>
              <a:ext cx="1351629"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SyQuest\Documents\Singing Workshops\Music Glyphs\Shapes\Fa-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209604" y="1994619"/>
              <a:ext cx="135163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SyQuest\Documents\Singing Workshops\Music Glyphs\Shapes\Fa-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994326" y="3608238"/>
              <a:ext cx="135163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SyQuest\Documents\Singing Workshops\Music Glyphs\Shapes\Sol-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9604" y="381000"/>
              <a:ext cx="135163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SyQuest\Documents\Singing Workshops\Music Glyphs\Shapes\La-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4326" y="381000"/>
              <a:ext cx="135163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SyQuest\Documents\Singing Workshops\Music Glyphs\Shapes\Sol-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4326" y="1994619"/>
              <a:ext cx="1351630" cy="1143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4133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28600" y="914400"/>
            <a:ext cx="8686800" cy="5016758"/>
          </a:xfrm>
          <a:prstGeom prst="rect">
            <a:avLst/>
          </a:prstGeom>
          <a:noFill/>
        </p:spPr>
        <p:txBody>
          <a:bodyPr wrap="square" rtlCol="0">
            <a:spAutoFit/>
          </a:bodyPr>
          <a:lstStyle/>
          <a:p>
            <a:r>
              <a:rPr lang="en-US" sz="3200" b="1" dirty="0" smtClean="0">
                <a:solidFill>
                  <a:schemeClr val="bg1"/>
                </a:solidFill>
              </a:rPr>
              <a:t>Exercise #1a</a:t>
            </a:r>
          </a:p>
          <a:p>
            <a:endParaRPr lang="en-US" sz="3200" dirty="0">
              <a:solidFill>
                <a:schemeClr val="bg1"/>
              </a:solidFill>
            </a:endParaRPr>
          </a:p>
          <a:p>
            <a:r>
              <a:rPr lang="en-US" sz="3200" dirty="0" smtClean="0">
                <a:solidFill>
                  <a:schemeClr val="bg1"/>
                </a:solidFill>
              </a:rPr>
              <a:t>Adding one </a:t>
            </a:r>
            <a:r>
              <a:rPr lang="en-US" sz="3200" u="sng" dirty="0" smtClean="0">
                <a:solidFill>
                  <a:schemeClr val="bg1"/>
                </a:solidFill>
              </a:rPr>
              <a:t>ascending</a:t>
            </a:r>
            <a:r>
              <a:rPr lang="en-US" sz="3200" dirty="0" smtClean="0">
                <a:solidFill>
                  <a:schemeClr val="bg1"/>
                </a:solidFill>
              </a:rPr>
              <a:t> degree of the scale with each repetition.</a:t>
            </a:r>
          </a:p>
          <a:p>
            <a:endParaRPr lang="en-US" sz="3200" b="1" dirty="0" smtClean="0">
              <a:solidFill>
                <a:schemeClr val="bg1"/>
              </a:solidFill>
            </a:endParaRPr>
          </a:p>
          <a:p>
            <a:pPr algn="r"/>
            <a:r>
              <a:rPr lang="en-US" sz="3200" b="1" dirty="0" smtClean="0">
                <a:solidFill>
                  <a:schemeClr val="bg1"/>
                </a:solidFill>
              </a:rPr>
              <a:t>Exercise #1b</a:t>
            </a:r>
          </a:p>
          <a:p>
            <a:pPr algn="r"/>
            <a:endParaRPr lang="en-US" sz="3200" dirty="0" smtClean="0">
              <a:solidFill>
                <a:schemeClr val="bg1"/>
              </a:solidFill>
            </a:endParaRPr>
          </a:p>
          <a:p>
            <a:pPr algn="r"/>
            <a:r>
              <a:rPr lang="en-US" sz="3200" dirty="0" smtClean="0">
                <a:solidFill>
                  <a:schemeClr val="bg1"/>
                </a:solidFill>
              </a:rPr>
              <a:t>Adding one </a:t>
            </a:r>
            <a:r>
              <a:rPr lang="en-US" sz="3200" u="sng" dirty="0" smtClean="0">
                <a:solidFill>
                  <a:schemeClr val="bg1"/>
                </a:solidFill>
              </a:rPr>
              <a:t>descending</a:t>
            </a:r>
            <a:r>
              <a:rPr lang="en-US" sz="3200" dirty="0" smtClean="0">
                <a:solidFill>
                  <a:schemeClr val="bg1"/>
                </a:solidFill>
              </a:rPr>
              <a:t> degree of the scale with each repetition.</a:t>
            </a:r>
          </a:p>
          <a:p>
            <a:endParaRPr lang="en-US" sz="3200" dirty="0">
              <a:solidFill>
                <a:schemeClr val="bg1"/>
              </a:solidFill>
            </a:endParaRPr>
          </a:p>
        </p:txBody>
      </p:sp>
    </p:spTree>
    <p:extLst>
      <p:ext uri="{BB962C8B-B14F-4D97-AF65-F5344CB8AC3E}">
        <p14:creationId xmlns:p14="http://schemas.microsoft.com/office/powerpoint/2010/main" val="1700253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yQuest\Documents\Finale Files\Singing School 2014 Exercises\Basic 3\Levi #01, p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78859"/>
            <a:ext cx="9149576" cy="369332"/>
          </a:xfrm>
          <a:prstGeom prst="rect">
            <a:avLst/>
          </a:prstGeom>
          <a:noFill/>
        </p:spPr>
        <p:txBody>
          <a:bodyPr wrap="square" rtlCol="0">
            <a:spAutoFit/>
          </a:bodyPr>
          <a:lstStyle/>
          <a:p>
            <a:pPr algn="r"/>
            <a:r>
              <a:rPr lang="en-US" dirty="0" smtClean="0"/>
              <a:t>© 2013, The Texas Normal Singing School · LES Exercise #1a</a:t>
            </a:r>
            <a:endParaRPr lang="en-US" dirty="0"/>
          </a:p>
        </p:txBody>
      </p:sp>
    </p:spTree>
    <p:extLst>
      <p:ext uri="{BB962C8B-B14F-4D97-AF65-F5344CB8AC3E}">
        <p14:creationId xmlns:p14="http://schemas.microsoft.com/office/powerpoint/2010/main" val="2116391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yQuest\Documents\Finale Files\Singing School 2014 Exercises\Basic 3\Levi #01, p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78859"/>
            <a:ext cx="9149576" cy="369332"/>
          </a:xfrm>
          <a:prstGeom prst="rect">
            <a:avLst/>
          </a:prstGeom>
          <a:noFill/>
        </p:spPr>
        <p:txBody>
          <a:bodyPr wrap="square" rtlCol="0">
            <a:spAutoFit/>
          </a:bodyPr>
          <a:lstStyle/>
          <a:p>
            <a:pPr algn="r"/>
            <a:r>
              <a:rPr lang="en-US" dirty="0" smtClean="0"/>
              <a:t>© 2013, The Texas Normal Singing School · LES Exercise #1a</a:t>
            </a:r>
            <a:endParaRPr lang="en-US" dirty="0"/>
          </a:p>
        </p:txBody>
      </p:sp>
    </p:spTree>
    <p:extLst>
      <p:ext uri="{BB962C8B-B14F-4D97-AF65-F5344CB8AC3E}">
        <p14:creationId xmlns:p14="http://schemas.microsoft.com/office/powerpoint/2010/main" val="3038494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SyQuest\Documents\Finale Files\Singing School 2014 Exercises\Basic 3\Levi #01b, p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78859"/>
            <a:ext cx="9149576" cy="369332"/>
          </a:xfrm>
          <a:prstGeom prst="rect">
            <a:avLst/>
          </a:prstGeom>
          <a:noFill/>
        </p:spPr>
        <p:txBody>
          <a:bodyPr wrap="square" rtlCol="0">
            <a:spAutoFit/>
          </a:bodyPr>
          <a:lstStyle/>
          <a:p>
            <a:pPr algn="r"/>
            <a:r>
              <a:rPr lang="en-US" dirty="0" smtClean="0"/>
              <a:t>© 2013, The Texas Normal Singing School · LES Exercise #1b</a:t>
            </a:r>
            <a:endParaRPr lang="en-US" dirty="0"/>
          </a:p>
        </p:txBody>
      </p:sp>
    </p:spTree>
    <p:extLst>
      <p:ext uri="{BB962C8B-B14F-4D97-AF65-F5344CB8AC3E}">
        <p14:creationId xmlns:p14="http://schemas.microsoft.com/office/powerpoint/2010/main" val="1617483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SyQuest\Documents\Finale Files\Singing School 2014 Exercises\Basic 3\Levi #01b, p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1905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78859"/>
            <a:ext cx="9149576" cy="369332"/>
          </a:xfrm>
          <a:prstGeom prst="rect">
            <a:avLst/>
          </a:prstGeom>
          <a:noFill/>
        </p:spPr>
        <p:txBody>
          <a:bodyPr wrap="square" rtlCol="0">
            <a:spAutoFit/>
          </a:bodyPr>
          <a:lstStyle/>
          <a:p>
            <a:pPr algn="r"/>
            <a:r>
              <a:rPr lang="en-US" dirty="0" smtClean="0"/>
              <a:t>© 2013, The Texas Normal Singing School · LES Exercise #1b</a:t>
            </a:r>
            <a:endParaRPr lang="en-US" dirty="0"/>
          </a:p>
        </p:txBody>
      </p:sp>
    </p:spTree>
    <p:extLst>
      <p:ext uri="{BB962C8B-B14F-4D97-AF65-F5344CB8AC3E}">
        <p14:creationId xmlns:p14="http://schemas.microsoft.com/office/powerpoint/2010/main" val="2075717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28600" y="914400"/>
            <a:ext cx="8686800" cy="2554545"/>
          </a:xfrm>
          <a:prstGeom prst="rect">
            <a:avLst/>
          </a:prstGeom>
          <a:noFill/>
        </p:spPr>
        <p:txBody>
          <a:bodyPr wrap="square" rtlCol="0">
            <a:spAutoFit/>
          </a:bodyPr>
          <a:lstStyle/>
          <a:p>
            <a:r>
              <a:rPr lang="en-US" sz="3200" b="1" dirty="0" smtClean="0">
                <a:solidFill>
                  <a:schemeClr val="bg1"/>
                </a:solidFill>
              </a:rPr>
              <a:t>Exercise #2</a:t>
            </a:r>
          </a:p>
          <a:p>
            <a:endParaRPr lang="en-US" sz="3200" dirty="0">
              <a:solidFill>
                <a:schemeClr val="bg1"/>
              </a:solidFill>
            </a:endParaRPr>
          </a:p>
          <a:p>
            <a:r>
              <a:rPr lang="en-US" sz="3200" u="sng" dirty="0" smtClean="0">
                <a:solidFill>
                  <a:schemeClr val="bg1"/>
                </a:solidFill>
              </a:rPr>
              <a:t>Finding Sol</a:t>
            </a:r>
            <a:r>
              <a:rPr lang="en-US" sz="3200" dirty="0" smtClean="0">
                <a:solidFill>
                  <a:schemeClr val="bg1"/>
                </a:solidFill>
              </a:rPr>
              <a:t> from any other degree of the scale.</a:t>
            </a:r>
          </a:p>
          <a:p>
            <a:endParaRPr lang="en-US" sz="3200" b="1" dirty="0" smtClean="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3430170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yQuest\Documents\Finale Files\Singing School 2014 Exercises\Basic 3\Levi's #2 (with lines).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478859"/>
            <a:ext cx="9149576" cy="369332"/>
          </a:xfrm>
          <a:prstGeom prst="rect">
            <a:avLst/>
          </a:prstGeom>
          <a:noFill/>
        </p:spPr>
        <p:txBody>
          <a:bodyPr wrap="square" rtlCol="0">
            <a:spAutoFit/>
          </a:bodyPr>
          <a:lstStyle/>
          <a:p>
            <a:pPr algn="r"/>
            <a:r>
              <a:rPr lang="en-US" dirty="0" smtClean="0"/>
              <a:t>© 2013, The Texas Normal Singing School · LES Exercise #2</a:t>
            </a:r>
            <a:endParaRPr lang="en-US" dirty="0"/>
          </a:p>
        </p:txBody>
      </p:sp>
    </p:spTree>
    <p:extLst>
      <p:ext uri="{BB962C8B-B14F-4D97-AF65-F5344CB8AC3E}">
        <p14:creationId xmlns:p14="http://schemas.microsoft.com/office/powerpoint/2010/main" val="948905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28600" y="914400"/>
            <a:ext cx="8686800" cy="5509200"/>
          </a:xfrm>
          <a:prstGeom prst="rect">
            <a:avLst/>
          </a:prstGeom>
          <a:noFill/>
        </p:spPr>
        <p:txBody>
          <a:bodyPr wrap="square" rtlCol="0">
            <a:spAutoFit/>
          </a:bodyPr>
          <a:lstStyle/>
          <a:p>
            <a:r>
              <a:rPr lang="en-US" sz="3200" b="1" dirty="0" smtClean="0">
                <a:solidFill>
                  <a:schemeClr val="bg1"/>
                </a:solidFill>
              </a:rPr>
              <a:t>Exercise #3a</a:t>
            </a:r>
          </a:p>
          <a:p>
            <a:endParaRPr lang="en-US" sz="3200" dirty="0">
              <a:solidFill>
                <a:schemeClr val="bg1"/>
              </a:solidFill>
            </a:endParaRPr>
          </a:p>
          <a:p>
            <a:r>
              <a:rPr lang="en-US" sz="3200" dirty="0" smtClean="0">
                <a:solidFill>
                  <a:schemeClr val="bg1"/>
                </a:solidFill>
              </a:rPr>
              <a:t>Learning </a:t>
            </a:r>
            <a:r>
              <a:rPr lang="en-US" sz="3200" u="sng" dirty="0" smtClean="0">
                <a:solidFill>
                  <a:schemeClr val="bg1"/>
                </a:solidFill>
              </a:rPr>
              <a:t>ascending Thirds</a:t>
            </a:r>
          </a:p>
          <a:p>
            <a:endParaRPr lang="en-US" sz="3200" b="1" dirty="0" smtClean="0">
              <a:solidFill>
                <a:schemeClr val="bg1"/>
              </a:solidFill>
            </a:endParaRPr>
          </a:p>
          <a:p>
            <a:endParaRPr lang="en-US" sz="3200" dirty="0" smtClean="0">
              <a:solidFill>
                <a:schemeClr val="bg1"/>
              </a:solidFill>
            </a:endParaRPr>
          </a:p>
          <a:p>
            <a:pPr algn="r"/>
            <a:r>
              <a:rPr lang="en-US" sz="3200" b="1" dirty="0" smtClean="0">
                <a:solidFill>
                  <a:schemeClr val="bg1"/>
                </a:solidFill>
              </a:rPr>
              <a:t>Exercise #3b</a:t>
            </a:r>
          </a:p>
          <a:p>
            <a:pPr algn="r"/>
            <a:endParaRPr lang="en-US" sz="3200" dirty="0" smtClean="0">
              <a:solidFill>
                <a:schemeClr val="bg1"/>
              </a:solidFill>
            </a:endParaRPr>
          </a:p>
          <a:p>
            <a:pPr algn="r"/>
            <a:r>
              <a:rPr lang="en-US" sz="3200" dirty="0" smtClean="0">
                <a:solidFill>
                  <a:schemeClr val="bg1"/>
                </a:solidFill>
              </a:rPr>
              <a:t>Learning </a:t>
            </a:r>
            <a:r>
              <a:rPr lang="en-US" sz="3200" u="sng" dirty="0" smtClean="0">
                <a:solidFill>
                  <a:schemeClr val="bg1"/>
                </a:solidFill>
              </a:rPr>
              <a:t>descending Thirds</a:t>
            </a:r>
          </a:p>
          <a:p>
            <a:endParaRPr lang="en-US" sz="3200" b="1" dirty="0" smtClean="0">
              <a:solidFill>
                <a:schemeClr val="bg1"/>
              </a:solidFill>
            </a:endParaRPr>
          </a:p>
          <a:p>
            <a:endParaRPr lang="en-US" sz="3200" dirty="0" smtClean="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2813973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he Singing School at Abilene Christian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154305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52401" y="1676400"/>
            <a:ext cx="8763000" cy="5029200"/>
          </a:xfrm>
        </p:spPr>
        <p:txBody>
          <a:bodyPr>
            <a:normAutofit/>
          </a:bodyPr>
          <a:lstStyle/>
          <a:p>
            <a:r>
              <a:rPr lang="en-US" dirty="0" smtClean="0"/>
              <a:t>Permission is heartily granted to use and redistribute these slides, provided that acknowledgement is given to the TNSS and no modifications are made to this file.</a:t>
            </a:r>
            <a:br>
              <a:rPr lang="en-US" dirty="0" smtClean="0"/>
            </a:br>
            <a:r>
              <a:rPr lang="en-US" sz="1800" dirty="0" smtClean="0"/>
              <a:t>TNSS retains all rights to this material.</a:t>
            </a:r>
            <a:r>
              <a:rPr lang="en-US" dirty="0"/>
              <a:t/>
            </a:r>
            <a:br>
              <a:rPr lang="en-US" dirty="0"/>
            </a:br>
            <a:r>
              <a:rPr lang="en-US" dirty="0" smtClean="0">
                <a:hlinkClick r:id="rId3"/>
              </a:rPr>
              <a:t>www.SingingSchool.org</a:t>
            </a:r>
            <a:endParaRPr lang="en-US" b="1" dirty="0"/>
          </a:p>
        </p:txBody>
      </p:sp>
    </p:spTree>
    <p:extLst>
      <p:ext uri="{BB962C8B-B14F-4D97-AF65-F5344CB8AC3E}">
        <p14:creationId xmlns:p14="http://schemas.microsoft.com/office/powerpoint/2010/main" val="1543220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SyQuest\Documents\Finale Files\Singing School 2014 Exercises\Basic 3\Levi #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8859"/>
            <a:ext cx="9149576" cy="369332"/>
          </a:xfrm>
          <a:prstGeom prst="rect">
            <a:avLst/>
          </a:prstGeom>
          <a:noFill/>
        </p:spPr>
        <p:txBody>
          <a:bodyPr wrap="square" rtlCol="0">
            <a:spAutoFit/>
          </a:bodyPr>
          <a:lstStyle/>
          <a:p>
            <a:pPr algn="r"/>
            <a:r>
              <a:rPr lang="en-US" dirty="0" smtClean="0"/>
              <a:t>© 2013, The Texas Normal Singing School · LES Exercise #3a</a:t>
            </a:r>
            <a:endParaRPr lang="en-US" dirty="0"/>
          </a:p>
        </p:txBody>
      </p:sp>
    </p:spTree>
    <p:extLst>
      <p:ext uri="{BB962C8B-B14F-4D97-AF65-F5344CB8AC3E}">
        <p14:creationId xmlns:p14="http://schemas.microsoft.com/office/powerpoint/2010/main" val="721515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SyQuest\Documents\Finale Files\Singing School 2014 Exercises\Basic 3\Levi #3b.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980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478859"/>
            <a:ext cx="9149576" cy="369332"/>
          </a:xfrm>
          <a:prstGeom prst="rect">
            <a:avLst/>
          </a:prstGeom>
          <a:noFill/>
        </p:spPr>
        <p:txBody>
          <a:bodyPr wrap="square" rtlCol="0">
            <a:spAutoFit/>
          </a:bodyPr>
          <a:lstStyle/>
          <a:p>
            <a:pPr algn="r"/>
            <a:r>
              <a:rPr lang="en-US" dirty="0" smtClean="0"/>
              <a:t>© 2013, The Texas Normal Singing School · LES Exercise #3b</a:t>
            </a:r>
            <a:endParaRPr lang="en-US" dirty="0"/>
          </a:p>
        </p:txBody>
      </p:sp>
    </p:spTree>
    <p:extLst>
      <p:ext uri="{BB962C8B-B14F-4D97-AF65-F5344CB8AC3E}">
        <p14:creationId xmlns:p14="http://schemas.microsoft.com/office/powerpoint/2010/main" val="3484408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28600" y="914400"/>
            <a:ext cx="8686800" cy="5509200"/>
          </a:xfrm>
          <a:prstGeom prst="rect">
            <a:avLst/>
          </a:prstGeom>
          <a:noFill/>
        </p:spPr>
        <p:txBody>
          <a:bodyPr wrap="square" rtlCol="0">
            <a:spAutoFit/>
          </a:bodyPr>
          <a:lstStyle/>
          <a:p>
            <a:r>
              <a:rPr lang="en-US" sz="3200" b="1" dirty="0" smtClean="0">
                <a:solidFill>
                  <a:schemeClr val="bg1"/>
                </a:solidFill>
              </a:rPr>
              <a:t>Exercise #4 (one slide)</a:t>
            </a:r>
          </a:p>
          <a:p>
            <a:endParaRPr lang="en-US" sz="3200" dirty="0">
              <a:solidFill>
                <a:schemeClr val="bg1"/>
              </a:solidFill>
            </a:endParaRPr>
          </a:p>
          <a:p>
            <a:r>
              <a:rPr lang="en-US" sz="3200" dirty="0" smtClean="0">
                <a:solidFill>
                  <a:schemeClr val="bg1"/>
                </a:solidFill>
              </a:rPr>
              <a:t>Learning to sing a simple song </a:t>
            </a:r>
          </a:p>
          <a:p>
            <a:r>
              <a:rPr lang="en-US" sz="3200" dirty="0" smtClean="0">
                <a:solidFill>
                  <a:schemeClr val="bg1"/>
                </a:solidFill>
              </a:rPr>
              <a:t>(simple rhythm, no accidentals)</a:t>
            </a:r>
          </a:p>
          <a:p>
            <a:r>
              <a:rPr lang="en-US" sz="3200" dirty="0" smtClean="0">
                <a:solidFill>
                  <a:schemeClr val="bg1"/>
                </a:solidFill>
              </a:rPr>
              <a:t>There is only one voice part to this song.</a:t>
            </a:r>
          </a:p>
          <a:p>
            <a:endParaRPr lang="en-US" sz="3200" dirty="0">
              <a:solidFill>
                <a:schemeClr val="bg1"/>
              </a:solidFill>
            </a:endParaRPr>
          </a:p>
          <a:p>
            <a:r>
              <a:rPr lang="en-US" sz="3200" dirty="0" smtClean="0">
                <a:solidFill>
                  <a:schemeClr val="bg1"/>
                </a:solidFill>
              </a:rPr>
              <a:t>Focus on singing the </a:t>
            </a:r>
            <a:r>
              <a:rPr lang="en-US" sz="3200" dirty="0" err="1" smtClean="0">
                <a:solidFill>
                  <a:schemeClr val="bg1"/>
                </a:solidFill>
              </a:rPr>
              <a:t>solfege</a:t>
            </a:r>
            <a:r>
              <a:rPr lang="en-US" sz="3200" dirty="0" smtClean="0">
                <a:solidFill>
                  <a:schemeClr val="bg1"/>
                </a:solidFill>
              </a:rPr>
              <a:t>. To facilitate this, the words of this song have been removed. The words have been restored in the slide after the blank slide.</a:t>
            </a:r>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3545540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SyQuest\Documents\Finale Files\Singing School 2014 Exercises\Playdough Song\The Playdough Song.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90600" y="1447800"/>
            <a:ext cx="8001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2895600"/>
            <a:ext cx="8534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4343400"/>
            <a:ext cx="8153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5867400"/>
            <a:ext cx="8534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022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022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SyQuest\Documents\Finale Files\Singing School 2014 Exercises\Playdough Song\The Playdough Song.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520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28600" y="381000"/>
            <a:ext cx="8686800" cy="6432530"/>
          </a:xfrm>
          <a:prstGeom prst="rect">
            <a:avLst/>
          </a:prstGeom>
          <a:noFill/>
        </p:spPr>
        <p:txBody>
          <a:bodyPr wrap="square" rtlCol="0">
            <a:spAutoFit/>
          </a:bodyPr>
          <a:lstStyle/>
          <a:p>
            <a:r>
              <a:rPr lang="en-US" sz="3200" b="1" dirty="0" smtClean="0">
                <a:solidFill>
                  <a:schemeClr val="bg1"/>
                </a:solidFill>
              </a:rPr>
              <a:t>Exercise #5</a:t>
            </a:r>
          </a:p>
          <a:p>
            <a:endParaRPr lang="en-US" sz="3200" dirty="0">
              <a:solidFill>
                <a:schemeClr val="bg1"/>
              </a:solidFill>
            </a:endParaRPr>
          </a:p>
          <a:p>
            <a:r>
              <a:rPr lang="en-US" sz="3200" dirty="0" smtClean="0">
                <a:solidFill>
                  <a:schemeClr val="bg1"/>
                </a:solidFill>
              </a:rPr>
              <a:t>Learning to sing a simple song </a:t>
            </a:r>
          </a:p>
          <a:p>
            <a:r>
              <a:rPr lang="en-US" sz="3200" dirty="0" smtClean="0">
                <a:solidFill>
                  <a:schemeClr val="bg1"/>
                </a:solidFill>
              </a:rPr>
              <a:t>(simple rhythm, no accidentals)</a:t>
            </a:r>
          </a:p>
          <a:p>
            <a:endParaRPr lang="en-US" sz="3200" dirty="0">
              <a:solidFill>
                <a:schemeClr val="bg1"/>
              </a:solidFill>
            </a:endParaRPr>
          </a:p>
          <a:p>
            <a:r>
              <a:rPr lang="en-US" sz="3200" dirty="0" smtClean="0">
                <a:solidFill>
                  <a:schemeClr val="bg1"/>
                </a:solidFill>
              </a:rPr>
              <a:t>Focus on singing the </a:t>
            </a:r>
            <a:r>
              <a:rPr lang="en-US" sz="3200" dirty="0" err="1" smtClean="0">
                <a:solidFill>
                  <a:schemeClr val="bg1"/>
                </a:solidFill>
              </a:rPr>
              <a:t>solfege</a:t>
            </a:r>
            <a:r>
              <a:rPr lang="en-US" sz="3200" dirty="0" smtClean="0">
                <a:solidFill>
                  <a:schemeClr val="bg1"/>
                </a:solidFill>
              </a:rPr>
              <a:t>. To facilitate this, the words of this song have been removed (The words have been restored in the slide after the blank slide.)</a:t>
            </a:r>
          </a:p>
          <a:p>
            <a:endParaRPr lang="en-US" sz="3200" dirty="0">
              <a:solidFill>
                <a:schemeClr val="bg1"/>
              </a:solidFill>
            </a:endParaRPr>
          </a:p>
          <a:p>
            <a:pPr algn="ctr"/>
            <a:r>
              <a:rPr lang="en-US" sz="2800" b="1" dirty="0" smtClean="0">
                <a:solidFill>
                  <a:schemeClr val="bg1"/>
                </a:solidFill>
              </a:rPr>
              <a:t>Learn each of the four parts in the following order:</a:t>
            </a:r>
          </a:p>
          <a:p>
            <a:pPr algn="ctr"/>
            <a:r>
              <a:rPr lang="en-US" sz="3200" b="1" dirty="0" smtClean="0">
                <a:solidFill>
                  <a:schemeClr val="bg1"/>
                </a:solidFill>
              </a:rPr>
              <a:t>Bass, Tenor, Alto, Soprano</a:t>
            </a:r>
          </a:p>
          <a:p>
            <a:pPr algn="ctr"/>
            <a:endParaRPr lang="en-US" sz="3200" dirty="0">
              <a:solidFill>
                <a:schemeClr val="bg1"/>
              </a:solidFill>
            </a:endParaRPr>
          </a:p>
        </p:txBody>
      </p:sp>
    </p:spTree>
    <p:extLst>
      <p:ext uri="{BB962C8B-B14F-4D97-AF65-F5344CB8AC3E}">
        <p14:creationId xmlns:p14="http://schemas.microsoft.com/office/powerpoint/2010/main" val="340990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SyQuest\Documents\Finale Files\Singing School 2014 Exercises\My Heavenly Home\My Heavenly Home, p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381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5400" y="1828800"/>
            <a:ext cx="6781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5029200"/>
            <a:ext cx="7086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877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SyQuest\Documents\Finale Files\Singing School 2014 Exercises\My Heavenly Home\My Heavenly Home, p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0600" y="1752600"/>
            <a:ext cx="7086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10728" y="4953000"/>
            <a:ext cx="6781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3886200"/>
            <a:ext cx="2667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124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712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28600" y="914400"/>
            <a:ext cx="8686800" cy="4031873"/>
          </a:xfrm>
          <a:prstGeom prst="rect">
            <a:avLst/>
          </a:prstGeom>
          <a:noFill/>
        </p:spPr>
        <p:txBody>
          <a:bodyPr wrap="square" rtlCol="0">
            <a:spAutoFit/>
          </a:bodyPr>
          <a:lstStyle/>
          <a:p>
            <a:r>
              <a:rPr lang="en-US" sz="3200" dirty="0" smtClean="0">
                <a:solidFill>
                  <a:schemeClr val="bg1"/>
                </a:solidFill>
              </a:rPr>
              <a:t>The next seven slides are of shaped </a:t>
            </a:r>
            <a:r>
              <a:rPr lang="en-US" sz="3200" dirty="0" err="1" smtClean="0">
                <a:solidFill>
                  <a:schemeClr val="bg1"/>
                </a:solidFill>
              </a:rPr>
              <a:t>noteheads</a:t>
            </a:r>
            <a:r>
              <a:rPr lang="en-US" sz="3200" dirty="0" smtClean="0">
                <a:solidFill>
                  <a:schemeClr val="bg1"/>
                </a:solidFill>
              </a:rPr>
              <a:t>. Each degree of the scale is identified in printed music by a unique shape.</a:t>
            </a:r>
          </a:p>
          <a:p>
            <a:endParaRPr lang="en-US" sz="3200" dirty="0">
              <a:solidFill>
                <a:schemeClr val="bg1"/>
              </a:solidFill>
            </a:endParaRPr>
          </a:p>
          <a:p>
            <a:r>
              <a:rPr lang="en-US" sz="3200" dirty="0" smtClean="0">
                <a:solidFill>
                  <a:schemeClr val="bg1"/>
                </a:solidFill>
              </a:rPr>
              <a:t>As you survey these shapes (from Do to Ti), try to come up with was to tie the </a:t>
            </a:r>
            <a:r>
              <a:rPr lang="en-US" sz="3200" dirty="0" err="1" smtClean="0">
                <a:solidFill>
                  <a:schemeClr val="bg1"/>
                </a:solidFill>
              </a:rPr>
              <a:t>solfege</a:t>
            </a:r>
            <a:r>
              <a:rPr lang="en-US" sz="3200" dirty="0" smtClean="0">
                <a:solidFill>
                  <a:schemeClr val="bg1"/>
                </a:solidFill>
              </a:rPr>
              <a:t> syllable back to the shape which represents it (often times, the sillier the connection, the better it is remembered).</a:t>
            </a:r>
            <a:endParaRPr lang="en-US" sz="3200" dirty="0">
              <a:solidFill>
                <a:schemeClr val="bg1"/>
              </a:solidFill>
            </a:endParaRPr>
          </a:p>
        </p:txBody>
      </p:sp>
    </p:spTree>
    <p:extLst>
      <p:ext uri="{BB962C8B-B14F-4D97-AF65-F5344CB8AC3E}">
        <p14:creationId xmlns:p14="http://schemas.microsoft.com/office/powerpoint/2010/main" val="3093273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SyQuest\Documents\Finale Files\Singing School 2014 Exercises\My Heavenly Home\My Heavenly Home, p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3810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332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SyQuest\Documents\Finale Files\Singing School 2014 Exercises\My Heavenly Home\My Heavenly Home, p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3886200"/>
            <a:ext cx="2667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083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he Singing School at Abilene Christian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154305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52401" y="1676400"/>
            <a:ext cx="8763000" cy="5029200"/>
          </a:xfrm>
        </p:spPr>
        <p:txBody>
          <a:bodyPr>
            <a:normAutofit fontScale="90000"/>
          </a:bodyPr>
          <a:lstStyle/>
          <a:p>
            <a:r>
              <a:rPr lang="en-US" dirty="0" smtClean="0"/>
              <a:t>The Texas Normal Singing School celebrated its 70</a:t>
            </a:r>
            <a:r>
              <a:rPr lang="en-US" baseline="30000" dirty="0" smtClean="0"/>
              <a:t>th</a:t>
            </a:r>
            <a:r>
              <a:rPr lang="en-US" dirty="0" smtClean="0"/>
              <a:t> Anniversary in 2016. After all these years, we’re still training people in the science and art of </a:t>
            </a:r>
            <a:r>
              <a:rPr lang="en-US" i="1" dirty="0" smtClean="0"/>
              <a:t>a cappella</a:t>
            </a:r>
            <a:r>
              <a:rPr lang="en-US" dirty="0" smtClean="0"/>
              <a:t>, congregational singing.</a:t>
            </a:r>
            <a:br>
              <a:rPr lang="en-US" dirty="0" smtClean="0"/>
            </a:br>
            <a:r>
              <a:rPr lang="en-US" dirty="0" smtClean="0"/>
              <a:t>Be sure to check </a:t>
            </a:r>
            <a:r>
              <a:rPr lang="en-US" dirty="0"/>
              <a:t>us out at </a:t>
            </a:r>
            <a:r>
              <a:rPr lang="en-US" dirty="0">
                <a:hlinkClick r:id="rId3"/>
              </a:rPr>
              <a:t>https://www.facebook.com/TNSS1946</a:t>
            </a:r>
            <a:r>
              <a:rPr lang="en-US" dirty="0" smtClean="0">
                <a:hlinkClick r:id="rId3"/>
              </a:rPr>
              <a:t>/</a:t>
            </a:r>
            <a:endParaRPr lang="en-US" b="1" dirty="0"/>
          </a:p>
        </p:txBody>
      </p:sp>
    </p:spTree>
    <p:extLst>
      <p:ext uri="{BB962C8B-B14F-4D97-AF65-F5344CB8AC3E}">
        <p14:creationId xmlns:p14="http://schemas.microsoft.com/office/powerpoint/2010/main" val="1257098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SyQuest\Documents\Singing Workshops\Music Glyphs\Shapes\Do-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399"/>
            <a:ext cx="7848600" cy="663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535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C:\Users\SyQuest\Documents\Singing Workshops\Music Glyphs\Shapes\Re-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20140"/>
            <a:ext cx="7772400" cy="657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571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SyQuest\Documents\Singing Workshops\Music Glyphs\Shapes\Mi-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986"/>
            <a:ext cx="8001000" cy="676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809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SyQuest\Documents\Singing Workshops\Music Glyphs\Shapes\Fa-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7854950" cy="6642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479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SyQuest\Documents\Singing Workshops\Music Glyphs\Shapes\Sol-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664" y="228600"/>
            <a:ext cx="6945313" cy="587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381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SyQuest\Documents\Singing Workshops\Music Glyphs\Shapes\La-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548"/>
            <a:ext cx="8077200" cy="683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487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420</Words>
  <Application>Microsoft Office PowerPoint</Application>
  <PresentationFormat>On-screen Show (4:3)</PresentationFormat>
  <Paragraphs>53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These Exercises Are Provided by the  Texas Normal Singing School</vt:lpstr>
      <vt:lpstr>Permission is heartily granted to use and redistribute these slides, provided that acknowledgement is given to the TNSS and no modifications are made to this file. TNSS retains all rights to this material. www.SingingSchool.org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Texas Normal Singing School celebrated its 70th Anniversary in 2016. After all these years, we’re still training people in the science and art of a cappella, congregational singing. Be sure to check us out at https://www.facebook.com/TNSS1946/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13</cp:revision>
  <dcterms:created xsi:type="dcterms:W3CDTF">2013-07-27T16:29:26Z</dcterms:created>
  <dcterms:modified xsi:type="dcterms:W3CDTF">2016-07-25T17:28:43Z</dcterms:modified>
</cp:coreProperties>
</file>